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452" r:id="rId2"/>
    <p:sldId id="258" r:id="rId3"/>
    <p:sldId id="441" r:id="rId4"/>
    <p:sldId id="440" r:id="rId5"/>
    <p:sldId id="454" r:id="rId6"/>
    <p:sldId id="455" r:id="rId7"/>
    <p:sldId id="476" r:id="rId8"/>
    <p:sldId id="473" r:id="rId9"/>
    <p:sldId id="474" r:id="rId10"/>
    <p:sldId id="475" r:id="rId11"/>
    <p:sldId id="443" r:id="rId12"/>
    <p:sldId id="444" r:id="rId13"/>
    <p:sldId id="445" r:id="rId14"/>
    <p:sldId id="446" r:id="rId15"/>
    <p:sldId id="447" r:id="rId16"/>
    <p:sldId id="448" r:id="rId17"/>
    <p:sldId id="453" r:id="rId18"/>
    <p:sldId id="449" r:id="rId19"/>
    <p:sldId id="456" r:id="rId20"/>
    <p:sldId id="458" r:id="rId21"/>
    <p:sldId id="459" r:id="rId22"/>
    <p:sldId id="460" r:id="rId23"/>
    <p:sldId id="466" r:id="rId24"/>
    <p:sldId id="477" r:id="rId25"/>
    <p:sldId id="461" r:id="rId26"/>
    <p:sldId id="462" r:id="rId27"/>
    <p:sldId id="467" r:id="rId28"/>
    <p:sldId id="468" r:id="rId29"/>
    <p:sldId id="469" r:id="rId30"/>
    <p:sldId id="463" r:id="rId31"/>
    <p:sldId id="464" r:id="rId32"/>
    <p:sldId id="471" r:id="rId33"/>
    <p:sldId id="465" r:id="rId34"/>
    <p:sldId id="470" r:id="rId35"/>
    <p:sldId id="479" r:id="rId36"/>
    <p:sldId id="480" r:id="rId37"/>
    <p:sldId id="47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fali Rai" userId="674c5916c6861921" providerId="LiveId" clId="{727A3BBC-A2D8-4A90-A53F-80A9C6E37F22}"/>
    <pc:docChg chg="addSld modSld">
      <pc:chgData name="Shaifali Rai" userId="674c5916c6861921" providerId="LiveId" clId="{727A3BBC-A2D8-4A90-A53F-80A9C6E37F22}" dt="2023-06-01T13:31:21.783" v="1"/>
      <pc:docMkLst>
        <pc:docMk/>
      </pc:docMkLst>
      <pc:sldChg chg="modSp new">
        <pc:chgData name="Shaifali Rai" userId="674c5916c6861921" providerId="LiveId" clId="{727A3BBC-A2D8-4A90-A53F-80A9C6E37F22}" dt="2023-06-01T13:31:21.783" v="1"/>
        <pc:sldMkLst>
          <pc:docMk/>
          <pc:sldMk cId="1145609337" sldId="256"/>
        </pc:sldMkLst>
        <pc:spChg chg="mod">
          <ac:chgData name="Shaifali Rai" userId="674c5916c6861921" providerId="LiveId" clId="{727A3BBC-A2D8-4A90-A53F-80A9C6E37F22}" dt="2023-06-01T13:31:21.783" v="1"/>
          <ac:spMkLst>
            <pc:docMk/>
            <pc:sldMk cId="1145609337" sldId="256"/>
            <ac:spMk id="2" creationId="{1E03A729-7B53-7DA5-6EC5-440C754F6D15}"/>
          </ac:spMkLst>
        </pc:spChg>
        <pc:spChg chg="mod">
          <ac:chgData name="Shaifali Rai" userId="674c5916c6861921" providerId="LiveId" clId="{727A3BBC-A2D8-4A90-A53F-80A9C6E37F22}" dt="2023-06-01T13:31:21.783" v="1"/>
          <ac:spMkLst>
            <pc:docMk/>
            <pc:sldMk cId="1145609337" sldId="256"/>
            <ac:spMk id="3" creationId="{08900687-50F2-A33B-C223-482BEC73777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21F0-9CA9-4936-BB6D-36A32C424694}" type="datetimeFigureOut">
              <a:rPr lang="en-IN" smtClean="0"/>
              <a:pPr/>
              <a:t>10-08-2023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19756-2E4D-4460-930A-86A05382A1CF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19756-2E4D-4460-930A-86A05382A1CF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19756-2E4D-4460-930A-86A05382A1CF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19756-2E4D-4460-930A-86A05382A1CF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19756-2E4D-4460-930A-86A05382A1CF}" type="slidenum">
              <a:rPr lang="en-IN" smtClean="0"/>
              <a:pPr/>
              <a:t>29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DB063-EB08-4F04-9887-9AC122C72CD3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665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ED2B0-262E-47E7-B97A-CC127EA67F82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02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7B071-6A99-4B87-8505-F509F8729486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614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F9916-D9A1-443A-9D85-6CD31180AEBC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1926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3EA6B-7482-4175-A985-6CA15A03DE8A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2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B3E01-EF74-48C9-ADCC-CFD3E4E1CD09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0685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B650A-62AC-4463-A61F-FFB751C6A9B3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720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126A6-1C28-4335-9336-57D3CA5CA135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367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77609-B1AA-42F0-9E40-6B74CC374837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01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267A2-A05B-4BAD-B236-BE741430572F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68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1486F-E30F-4EC6-ABFB-2FA500B3FB04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306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80D07-35AB-4CCB-8E54-E9DF243E65FA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676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EF117-420E-412B-9142-C47BC51D5B87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E93A8-A9FC-490A-935E-A9FB40F1C084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189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392B3-8FFA-4812-91E6-E014428B04FD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432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8067A-ECC2-4E7B-B34F-6043A0F1AA2C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3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4E813-3D87-4238-B709-1D69E92B430F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61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1D74EB-5D14-41A5-8B3C-7926B5370DD4}" type="datetime1">
              <a:rPr lang="en-IN" smtClean="0"/>
              <a:pPr/>
              <a:t>10-08-2023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0DBF1-0F3A-44F7-92B7-830E47E494D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SRM IST, Ghaziabad: Courses, Fees, Admission 2023, Placements, Rankings">
            <a:extLst>
              <a:ext uri="{FF2B5EF4-FFF2-40B4-BE49-F238E27FC236}">
                <a16:creationId xmlns:a16="http://schemas.microsoft.com/office/drawing/2014/main" id="{0860D9EF-CA52-D255-D472-E8781994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94" y="3644122"/>
            <a:ext cx="8714740" cy="32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B9779-269D-57C6-5458-9782D0AA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56" y="1352103"/>
            <a:ext cx="11012047" cy="140053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br>
              <a:rPr lang="en-US" sz="3200" b="1" dirty="0">
                <a:latin typeface="Cambria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Department of Electrical and Electronics Engineering</a:t>
            </a:r>
            <a:endParaRPr lang="en-IN" sz="3200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4">
            <a:extLst>
              <a:ext uri="{FF2B5EF4-FFF2-40B4-BE49-F238E27FC236}">
                <a16:creationId xmlns:a16="http://schemas.microsoft.com/office/drawing/2014/main" id="{3967399D-293F-126F-A1BC-A28DCF45B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497" y="-14642"/>
            <a:ext cx="2383044" cy="129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">
            <a:extLst>
              <a:ext uri="{FF2B5EF4-FFF2-40B4-BE49-F238E27FC236}">
                <a16:creationId xmlns:a16="http://schemas.microsoft.com/office/drawing/2014/main" id="{F8EB110F-4BA6-7004-EC29-2DA8EFF65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98539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68FAC9-531C-44FB-EA46-9A2715855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F0F135-A383-D9E3-489A-F40EC730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39" y="6501"/>
            <a:ext cx="850279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libri" panose="020F0502020204030204" pitchFamily="34" charset="0"/>
              </a:rPr>
              <a:t>SRM Institute of Science and Technology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Delhi-NCR Campus, Ghaziabad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F9769B-9AAE-3952-E5CA-66D8B40EF4B0}"/>
              </a:ext>
            </a:extLst>
          </p:cNvPr>
          <p:cNvCxnSpPr/>
          <p:nvPr/>
        </p:nvCxnSpPr>
        <p:spPr>
          <a:xfrm>
            <a:off x="0" y="1280160"/>
            <a:ext cx="121843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90B692B-FD3C-7954-98AD-2B4F2A060085}"/>
              </a:ext>
            </a:extLst>
          </p:cNvPr>
          <p:cNvSpPr txBox="1">
            <a:spLocks/>
          </p:cNvSpPr>
          <p:nvPr/>
        </p:nvSpPr>
        <p:spPr>
          <a:xfrm>
            <a:off x="2053442" y="2981331"/>
            <a:ext cx="9380965" cy="6044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Sustainable Energy (18EEO301T)</a:t>
            </a:r>
            <a:endParaRPr lang="en-IN" sz="3200" b="1" dirty="0">
              <a:solidFill>
                <a:schemeClr val="tx1"/>
              </a:solidFill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218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744" y="452718"/>
            <a:ext cx="9983449" cy="1400530"/>
          </a:xfrm>
        </p:spPr>
        <p:txBody>
          <a:bodyPr/>
          <a:lstStyle/>
          <a:p>
            <a:pPr marL="457200" indent="-457200"/>
            <a:r>
              <a:rPr lang="en-US" sz="2800" b="1" dirty="0"/>
              <a:t>Solar Radiation(Electromagnetic energy) </a:t>
            </a:r>
            <a:r>
              <a:rPr lang="en-US" sz="2800" b="1" dirty="0">
                <a:solidFill>
                  <a:srgbClr val="FF0000"/>
                </a:solidFill>
              </a:rPr>
              <a:t>Lector-1</a:t>
            </a:r>
            <a:br>
              <a:rPr lang="en-US" sz="1600" b="1" dirty="0"/>
            </a:br>
            <a:r>
              <a:rPr lang="en-US" sz="2000" b="1" dirty="0"/>
              <a:t>Direct Radiation</a:t>
            </a:r>
            <a:br>
              <a:rPr lang="en-US" sz="2000" b="1" dirty="0"/>
            </a:br>
            <a:r>
              <a:rPr lang="en-US" sz="2000" b="1" dirty="0"/>
              <a:t>Diffuse Radiation</a:t>
            </a:r>
            <a:br>
              <a:rPr lang="en-US" sz="2000" b="1" dirty="0"/>
            </a:br>
            <a:r>
              <a:rPr lang="en-US" sz="2000" b="1" dirty="0"/>
              <a:t>Reflected Radiation</a:t>
            </a:r>
            <a:br>
              <a:rPr lang="en-US" sz="44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4564" y="2159306"/>
            <a:ext cx="8736376" cy="4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10</a:t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637951"/>
          </a:xfrm>
        </p:spPr>
        <p:txBody>
          <a:bodyPr/>
          <a:lstStyle/>
          <a:p>
            <a:pPr algn="ctr"/>
            <a:r>
              <a:rPr lang="en-US" sz="4400" dirty="0"/>
              <a:t>Solar Constant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24" y="1266940"/>
            <a:ext cx="11523642" cy="5442332"/>
          </a:xfrm>
        </p:spPr>
        <p:txBody>
          <a:bodyPr/>
          <a:lstStyle/>
          <a:p>
            <a:r>
              <a:rPr lang="en-US" dirty="0"/>
              <a:t>The amount of solar energy received per second by one square meter on near earth surface perpendicular to sun's and earth's  mean distance from the sun  ray.</a:t>
            </a:r>
          </a:p>
          <a:p>
            <a:r>
              <a:rPr lang="en-US" dirty="0"/>
              <a:t>solar constant = Energy / (Unit area x Unit time)</a:t>
            </a:r>
          </a:p>
          <a:p>
            <a:r>
              <a:rPr lang="en-US" dirty="0"/>
              <a:t>Value = 1.366 KJ/S/m</a:t>
            </a:r>
            <a:r>
              <a:rPr lang="en-US" sz="1800" dirty="0"/>
              <a:t>2 (kW/m2)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11</a:t>
            </a:fld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309981"/>
          </a:xfrm>
        </p:spPr>
        <p:txBody>
          <a:bodyPr/>
          <a:lstStyle/>
          <a:p>
            <a:pPr marL="457200" indent="-457200"/>
            <a:r>
              <a:rPr lang="en-US" sz="3200" dirty="0"/>
              <a:t>                 Solar Angles/Sun Angles</a:t>
            </a:r>
            <a:br>
              <a:rPr lang="en-US" sz="4400" dirty="0"/>
            </a:br>
            <a:r>
              <a:rPr lang="en-US" sz="2000" dirty="0"/>
              <a:t>1. Angle of Latitude     2. Inclination Angle  3. Solar Zenith Angle  </a:t>
            </a:r>
            <a:br>
              <a:rPr lang="en-US" sz="2000" dirty="0"/>
            </a:br>
            <a:r>
              <a:rPr lang="en-US" sz="2000" dirty="0"/>
              <a:t>4. Tilt Angle or Slope     5. Angle of Incidence 6. Surface Azimuth Angle </a:t>
            </a:r>
            <a:br>
              <a:rPr lang="en-US" sz="1000" dirty="0"/>
            </a:br>
            <a:endParaRPr lang="en-US" sz="1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180" y="1938969"/>
            <a:ext cx="10300771" cy="491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12</a:t>
            </a:fld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Solar Collectors</a:t>
            </a:r>
            <a:br>
              <a:rPr lang="en-US" dirty="0"/>
            </a:br>
            <a:r>
              <a:rPr lang="en-IN" sz="2400" b="1" dirty="0"/>
              <a:t>Flat Plate Collector</a:t>
            </a:r>
            <a:br>
              <a:rPr lang="en-IN" sz="2400" b="1" dirty="0"/>
            </a:br>
            <a:r>
              <a:rPr lang="en-IN" sz="2400" b="1" dirty="0"/>
              <a:t>Concentrating Collector</a:t>
            </a:r>
            <a:br>
              <a:rPr lang="en-US" dirty="0"/>
            </a:br>
            <a:endParaRPr lang="en-IN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5755" y="2150268"/>
            <a:ext cx="9439420" cy="4707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13</a:t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548641"/>
            <a:ext cx="9404723" cy="618978"/>
          </a:xfrm>
        </p:spPr>
        <p:txBody>
          <a:bodyPr/>
          <a:lstStyle/>
          <a:p>
            <a:pPr algn="ctr"/>
            <a:r>
              <a:rPr lang="en-IN" sz="3200" b="1" dirty="0"/>
              <a:t>Concentrating Collector</a:t>
            </a:r>
            <a:br>
              <a:rPr lang="en-US" dirty="0"/>
            </a:b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3551" y="1673225"/>
            <a:ext cx="9931791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14</a:t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Parabolic Through Collector (PTR)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27990" y="2391509"/>
            <a:ext cx="3960935" cy="3144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15</a:t>
            </a:fld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Solar Air Heaters </a:t>
            </a:r>
            <a:br>
              <a:rPr lang="en-IN" b="1" dirty="0"/>
            </a:br>
            <a:r>
              <a:rPr lang="en-IN" sz="2000" b="1" dirty="0"/>
              <a:t>Solar air heater with non-porous absorber </a:t>
            </a:r>
            <a:br>
              <a:rPr lang="en-IN" sz="2000" b="1" dirty="0"/>
            </a:br>
            <a:r>
              <a:rPr lang="en-IN" sz="2000" b="1" dirty="0"/>
              <a:t>and Solar air heater with porous absorber.</a:t>
            </a:r>
            <a:endParaRPr lang="en-IN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332" y="1828801"/>
            <a:ext cx="10367889" cy="48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16</a:t>
            </a:fld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1859" y="844062"/>
            <a:ext cx="6920353" cy="464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17</a:t>
            </a:fld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Solar Dryer</a:t>
            </a:r>
            <a:br>
              <a:rPr lang="en-IN" b="1" dirty="0"/>
            </a:br>
            <a:r>
              <a:rPr lang="en-IN" sz="2000" b="1" dirty="0"/>
              <a:t>Direct</a:t>
            </a:r>
            <a:br>
              <a:rPr lang="en-IN" sz="2000" b="1" dirty="0"/>
            </a:br>
            <a:r>
              <a:rPr lang="en-IN" sz="2000" b="1" dirty="0"/>
              <a:t> indirect</a:t>
            </a:r>
            <a:endParaRPr lang="en-IN" sz="20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3313" y="2039814"/>
            <a:ext cx="9194238" cy="4276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18</a:t>
            </a:fld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9"/>
            <a:ext cx="9404723" cy="806456"/>
          </a:xfrm>
        </p:spPr>
        <p:txBody>
          <a:bodyPr/>
          <a:lstStyle/>
          <a:p>
            <a:pPr algn="ctr"/>
            <a:r>
              <a:rPr lang="en-US" dirty="0"/>
              <a:t>Solar Pond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203" y="1753848"/>
            <a:ext cx="10223292" cy="446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65913"/>
          </a:xfrm>
        </p:spPr>
        <p:txBody>
          <a:bodyPr/>
          <a:lstStyle/>
          <a:p>
            <a:pPr algn="ctr"/>
            <a:r>
              <a:rPr lang="en-US" sz="3600" dirty="0"/>
              <a:t>UNIT-1</a:t>
            </a:r>
            <a:br>
              <a:rPr lang="en-US" sz="3600" dirty="0"/>
            </a:br>
            <a:r>
              <a:rPr lang="en-US" sz="3600" dirty="0"/>
              <a:t>SOLAR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61852"/>
            <a:ext cx="8946541" cy="4386548"/>
          </a:xfrm>
        </p:spPr>
        <p:txBody>
          <a:bodyPr>
            <a:normAutofit fontScale="25000" lnSpcReduction="20000"/>
          </a:bodyPr>
          <a:lstStyle/>
          <a:p>
            <a:pPr algn="ctr">
              <a:buNone/>
            </a:pPr>
            <a:r>
              <a:rPr lang="en-US" sz="9600" dirty="0"/>
              <a:t>Syllabus</a:t>
            </a:r>
          </a:p>
          <a:p>
            <a:pPr>
              <a:buNone/>
            </a:pPr>
            <a:r>
              <a:rPr lang="en-US" sz="7200" dirty="0"/>
              <a:t>1. Solar Radiation</a:t>
            </a:r>
          </a:p>
          <a:p>
            <a:pPr marL="457200" indent="-457200">
              <a:buAutoNum type="alphaLcParenBoth"/>
            </a:pPr>
            <a:r>
              <a:rPr lang="en-US" sz="7200" dirty="0"/>
              <a:t>Direct Radiation</a:t>
            </a:r>
          </a:p>
          <a:p>
            <a:pPr marL="457200" indent="-457200">
              <a:buAutoNum type="alphaLcParenBoth"/>
            </a:pPr>
            <a:r>
              <a:rPr lang="en-US" sz="7200" dirty="0"/>
              <a:t>Diffuse Radiation</a:t>
            </a:r>
          </a:p>
          <a:p>
            <a:pPr marL="457200" indent="-457200">
              <a:buAutoNum type="alphaLcParenBoth"/>
            </a:pPr>
            <a:r>
              <a:rPr lang="en-US" sz="7200" dirty="0"/>
              <a:t>Reflected Radiation</a:t>
            </a:r>
          </a:p>
          <a:p>
            <a:pPr marL="457200" indent="-457200">
              <a:buNone/>
            </a:pPr>
            <a:r>
              <a:rPr lang="en-US" sz="7200" dirty="0"/>
              <a:t>2. Solar Constant</a:t>
            </a:r>
          </a:p>
          <a:p>
            <a:pPr marL="457200" indent="-457200">
              <a:buNone/>
            </a:pPr>
            <a:r>
              <a:rPr lang="en-US" sz="7200" dirty="0"/>
              <a:t>3. Solar Angles/Sun Angles</a:t>
            </a:r>
          </a:p>
          <a:p>
            <a:pPr marL="457200" indent="-457200">
              <a:buAutoNum type="alphaLcParenBoth"/>
            </a:pPr>
            <a:r>
              <a:rPr lang="en-US" sz="7200" dirty="0"/>
              <a:t>Angle of Latitude</a:t>
            </a:r>
          </a:p>
          <a:p>
            <a:pPr marL="457200" indent="-457200">
              <a:buAutoNum type="alphaLcParenBoth"/>
            </a:pPr>
            <a:r>
              <a:rPr lang="en-US" sz="7200" dirty="0"/>
              <a:t> Inclination Angle </a:t>
            </a:r>
          </a:p>
          <a:p>
            <a:pPr marL="457200" indent="-457200">
              <a:buAutoNum type="alphaLcParenBoth"/>
            </a:pPr>
            <a:r>
              <a:rPr lang="en-US" sz="7200" dirty="0"/>
              <a:t> Zenith Angle</a:t>
            </a:r>
          </a:p>
          <a:p>
            <a:pPr marL="457200" indent="-457200">
              <a:buAutoNum type="alphaLcParenBoth"/>
            </a:pPr>
            <a:r>
              <a:rPr lang="en-US" sz="7200" dirty="0"/>
              <a:t>Solar Azimuth Angle </a:t>
            </a:r>
          </a:p>
          <a:p>
            <a:pPr marL="457200" indent="-457200">
              <a:buAutoNum type="alphaLcParenBoth"/>
            </a:pPr>
            <a:r>
              <a:rPr lang="en-US" sz="7200" dirty="0"/>
              <a:t>Tilt Angle or Slope</a:t>
            </a:r>
          </a:p>
          <a:p>
            <a:pPr marL="457200" indent="-457200">
              <a:buAutoNum type="alphaLcParenBoth"/>
            </a:pPr>
            <a:r>
              <a:rPr lang="en-US" sz="7200" dirty="0"/>
              <a:t> Angle of Incidence</a:t>
            </a:r>
          </a:p>
          <a:p>
            <a:pPr marL="457200" indent="-457200">
              <a:buAutoNum type="alphaLcParenBoth"/>
            </a:pPr>
            <a:r>
              <a:rPr lang="en-US" sz="7200" dirty="0"/>
              <a:t>Surface Azimuth Angle 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Solar Distillation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20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4341" y="2068644"/>
            <a:ext cx="9039069" cy="418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Solar Stills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252" y="1603948"/>
            <a:ext cx="10568065" cy="5254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6217" cy="1046298"/>
          </a:xfrm>
        </p:spPr>
        <p:txBody>
          <a:bodyPr/>
          <a:lstStyle/>
          <a:p>
            <a:pPr algn="ctr"/>
            <a:r>
              <a:rPr lang="en-US" b="1" dirty="0"/>
              <a:t>Solar Cooker </a:t>
            </a:r>
            <a:br>
              <a:rPr lang="en-US" b="1" dirty="0"/>
            </a:br>
            <a:r>
              <a:rPr lang="en-US" sz="2400" b="1" dirty="0"/>
              <a:t>life , time, Box cookers, Panel cookers and Reflectors cookers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22</a:t>
            </a:fld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243" y="2068643"/>
            <a:ext cx="8754255" cy="4017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66" y="452717"/>
            <a:ext cx="11682333" cy="6217905"/>
          </a:xfrm>
        </p:spPr>
        <p:txBody>
          <a:bodyPr/>
          <a:lstStyle/>
          <a:p>
            <a:r>
              <a:rPr lang="en-US" sz="3200" dirty="0"/>
              <a:t>Functions:</a:t>
            </a:r>
            <a:br>
              <a:rPr lang="en-US" sz="3200" dirty="0"/>
            </a:br>
            <a:r>
              <a:rPr lang="en-US" sz="2400" dirty="0" err="1"/>
              <a:t>i</a:t>
            </a:r>
            <a:r>
              <a:rPr lang="en-US" sz="2400" dirty="0"/>
              <a:t>. Plane mirror has a special feature to </a:t>
            </a:r>
            <a:r>
              <a:rPr lang="en-US" sz="2400" dirty="0" err="1"/>
              <a:t>maximise</a:t>
            </a:r>
            <a:r>
              <a:rPr lang="en-US" sz="2400" dirty="0"/>
              <a:t> the amount of light entering the solar cooker.</a:t>
            </a:r>
            <a:br>
              <a:rPr lang="en-US" sz="2400" dirty="0"/>
            </a:br>
            <a:r>
              <a:rPr lang="en-US" sz="2400" dirty="0"/>
              <a:t>ii. Glass sheet-traps infra-red radiations which produces green-house effect.</a:t>
            </a:r>
            <a:br>
              <a:rPr lang="en-US" sz="2400" dirty="0"/>
            </a:br>
            <a:r>
              <a:rPr lang="en-US" sz="2400" dirty="0"/>
              <a:t>iii. Black paint absorbs radiation</a:t>
            </a:r>
            <a:br>
              <a:rPr lang="en-US" dirty="0"/>
            </a:br>
            <a:r>
              <a:rPr lang="en-US" sz="3200" b="1" dirty="0"/>
              <a:t>Application</a:t>
            </a:r>
            <a:br>
              <a:rPr lang="en-US" dirty="0"/>
            </a:br>
            <a:r>
              <a:rPr lang="en-US" sz="2400" dirty="0"/>
              <a:t>1. cooking of food</a:t>
            </a:r>
            <a:br>
              <a:rPr lang="en-US" sz="2400" dirty="0"/>
            </a:br>
            <a:r>
              <a:rPr lang="en-US" sz="2400" dirty="0"/>
              <a:t>2. heating of water</a:t>
            </a:r>
            <a:br>
              <a:rPr lang="en-US" sz="2400" dirty="0"/>
            </a:br>
            <a:r>
              <a:rPr lang="en-US" sz="2400" dirty="0"/>
              <a:t>3. Making jams &amp; </a:t>
            </a:r>
            <a:r>
              <a:rPr lang="en-US" sz="2400" dirty="0" err="1"/>
              <a:t>jallies</a:t>
            </a:r>
            <a:br>
              <a:rPr lang="en-US" sz="2400" dirty="0"/>
            </a:br>
            <a:r>
              <a:rPr lang="en-US" sz="2400" dirty="0"/>
              <a:t>4. Wax melting  </a:t>
            </a:r>
            <a:br>
              <a:rPr lang="en-US" sz="2400" dirty="0"/>
            </a:br>
            <a:r>
              <a:rPr lang="en-US" sz="2400" dirty="0"/>
              <a:t>5. Roasting coffee and peanuts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23</a:t>
            </a:fld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24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989351" y="1"/>
            <a:ext cx="1098779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200" b="1" dirty="0"/>
              <a:t>Advantages of solar cooker are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Saves conventional fuels.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No smoke and thus it is environment friendly.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 Nutrients of food remain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Maximum of four food items can be cooked.</a:t>
            </a:r>
            <a:br>
              <a:rPr lang="en-US" sz="2400" dirty="0"/>
            </a:br>
            <a:br>
              <a:rPr lang="en-US" sz="2400" dirty="0"/>
            </a:br>
            <a:r>
              <a:rPr lang="en-US" sz="3200" b="1" dirty="0"/>
              <a:t>Disadvantages of solar cooker are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Solar cookers cannot be used at night.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If the day is cloudy.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Direction of reflection need to </a:t>
            </a:r>
            <a:r>
              <a:rPr lang="en-US" sz="2400" dirty="0" err="1"/>
              <a:t>chane</a:t>
            </a:r>
            <a:r>
              <a:rPr lang="en-US" sz="2400" dirty="0"/>
              <a:t>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Solar heating &amp; cooling of buildings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25</a:t>
            </a:fld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489" y="1858780"/>
            <a:ext cx="5261547" cy="467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0742" y="1903752"/>
            <a:ext cx="5201586" cy="467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Solar Cell/Photovoltaic cell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that converts the energy of light directly into electricity by the photovoltaic effect, which is a physical and chemical phenomenon.</a:t>
            </a:r>
          </a:p>
          <a:p>
            <a:r>
              <a:rPr lang="en-US" dirty="0"/>
              <a:t>A p-n junction diode.</a:t>
            </a:r>
          </a:p>
          <a:p>
            <a:r>
              <a:rPr lang="en-US" dirty="0"/>
              <a:t> It has specific electrical characteristics, such as current, resistance, and voltage, that change under light exposure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26</a:t>
            </a:fld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439" y="452717"/>
            <a:ext cx="11337561" cy="60829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1367" y="470004"/>
            <a:ext cx="2841164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5706" y="501076"/>
            <a:ext cx="3790950" cy="3021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45783" y="470396"/>
            <a:ext cx="3695700" cy="300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1381" y="3578980"/>
            <a:ext cx="3730521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07256" y="3762766"/>
            <a:ext cx="4011892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90817" y="3792590"/>
            <a:ext cx="1914525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1" y="164890"/>
            <a:ext cx="2578308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5453" y="179880"/>
            <a:ext cx="4754617" cy="263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6759" y="179883"/>
            <a:ext cx="4000500" cy="254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990" y="3239985"/>
            <a:ext cx="3552669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19188" y="3282300"/>
            <a:ext cx="395084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9980" y="3231864"/>
            <a:ext cx="44221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4032354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4534" y="0"/>
            <a:ext cx="3747385" cy="3043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2238" y="0"/>
            <a:ext cx="3882452" cy="302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3169921"/>
            <a:ext cx="2971799" cy="341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05213" y="3185160"/>
            <a:ext cx="2968053" cy="3413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44468" y="3169919"/>
            <a:ext cx="3297836" cy="348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03264" y="3147934"/>
            <a:ext cx="2503857" cy="343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508284"/>
          </a:xfrm>
        </p:spPr>
        <p:txBody>
          <a:bodyPr/>
          <a:lstStyle/>
          <a:p>
            <a:pPr algn="ctr"/>
            <a:r>
              <a:rPr lang="en-US" sz="4000" dirty="0"/>
              <a:t>UNIT-1</a:t>
            </a:r>
            <a:br>
              <a:rPr lang="en-US" sz="4800" dirty="0"/>
            </a:br>
            <a:r>
              <a:rPr lang="en-US" sz="3600" dirty="0"/>
              <a:t>SOLAR SYSTEM</a:t>
            </a:r>
            <a:br>
              <a:rPr lang="en-US" sz="4800" dirty="0"/>
            </a:br>
            <a:r>
              <a:rPr lang="en-US" sz="2000" dirty="0"/>
              <a:t>continue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431348" cy="419548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4.Solar Collectors</a:t>
            </a:r>
          </a:p>
          <a:p>
            <a:pPr>
              <a:buNone/>
            </a:pPr>
            <a:r>
              <a:rPr lang="en-US" dirty="0"/>
              <a:t>5. Types of Solar Collectors</a:t>
            </a:r>
            <a:br>
              <a:rPr lang="en-US" dirty="0"/>
            </a:br>
            <a:r>
              <a:rPr lang="en-US" dirty="0"/>
              <a:t>(a). Flat Plate Collectors</a:t>
            </a:r>
          </a:p>
          <a:p>
            <a:pPr>
              <a:buNone/>
            </a:pPr>
            <a:r>
              <a:rPr lang="en-US" b="1" dirty="0"/>
              <a:t>     </a:t>
            </a:r>
            <a:r>
              <a:rPr lang="en-US" dirty="0"/>
              <a:t>(b). Concentrating Collector</a:t>
            </a:r>
          </a:p>
          <a:p>
            <a:pPr>
              <a:buNone/>
            </a:pPr>
            <a:r>
              <a:rPr lang="en-US" dirty="0"/>
              <a:t>6. Solar Air Heaters</a:t>
            </a:r>
          </a:p>
          <a:p>
            <a:pPr>
              <a:buNone/>
            </a:pPr>
            <a:r>
              <a:rPr lang="en-US" dirty="0"/>
              <a:t>7. Type</a:t>
            </a:r>
          </a:p>
          <a:p>
            <a:pPr>
              <a:buNone/>
            </a:pPr>
            <a:r>
              <a:rPr lang="en-US" dirty="0"/>
              <a:t>8. Solar driers</a:t>
            </a:r>
          </a:p>
          <a:p>
            <a:pPr>
              <a:buNone/>
            </a:pPr>
            <a:r>
              <a:rPr lang="en-US" dirty="0"/>
              <a:t>9. storage of solar energy</a:t>
            </a:r>
            <a:br>
              <a:rPr lang="en-US" dirty="0"/>
            </a:br>
            <a:r>
              <a:rPr lang="en-US" dirty="0"/>
              <a:t>(a) Thermal energy storage</a:t>
            </a:r>
            <a:br>
              <a:rPr lang="en-US" dirty="0"/>
            </a:br>
            <a:r>
              <a:rPr lang="en-US" dirty="0"/>
              <a:t>(b) Electrical storage </a:t>
            </a:r>
            <a:br>
              <a:rPr lang="en-US" dirty="0"/>
            </a:br>
            <a:r>
              <a:rPr lang="en-US" dirty="0"/>
              <a:t>(c) Chemical storage </a:t>
            </a:r>
            <a:br>
              <a:rPr lang="en-US" dirty="0"/>
            </a:br>
            <a:r>
              <a:rPr lang="en-US" dirty="0"/>
              <a:t>(d) Mechanical storage </a:t>
            </a:r>
            <a:br>
              <a:rPr lang="en-US" dirty="0"/>
            </a:br>
            <a:r>
              <a:rPr lang="en-US" dirty="0"/>
              <a:t>(e) Electromagnetic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52718"/>
            <a:ext cx="10050834" cy="1400530"/>
          </a:xfrm>
        </p:spPr>
        <p:txBody>
          <a:bodyPr/>
          <a:lstStyle/>
          <a:p>
            <a:r>
              <a:rPr lang="en-US" b="1" dirty="0"/>
              <a:t>V-I Characteristics of a Photovoltaic Cell-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9095" y="1783830"/>
            <a:ext cx="9293902" cy="476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Maximum Power Point Techniques</a:t>
            </a:r>
            <a:br>
              <a:rPr lang="en-US" b="1" dirty="0"/>
            </a:br>
            <a:r>
              <a:rPr lang="en-US" b="1" dirty="0"/>
              <a:t>  </a:t>
            </a:r>
            <a:r>
              <a:rPr lang="en-US" sz="2400" b="1" dirty="0"/>
              <a:t>(Example-Car wash)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factors that affect the output from the solar PV modules are</a:t>
            </a:r>
          </a:p>
          <a:p>
            <a:r>
              <a:rPr lang="en-US" b="1" dirty="0"/>
              <a:t>The Ambient Temperature </a:t>
            </a:r>
          </a:p>
          <a:p>
            <a:r>
              <a:rPr lang="en-US" b="1" dirty="0"/>
              <a:t>The solar cell Temperature</a:t>
            </a:r>
          </a:p>
          <a:p>
            <a:r>
              <a:rPr lang="en-US" b="1" dirty="0"/>
              <a:t>The solar radiation </a:t>
            </a:r>
          </a:p>
          <a:p>
            <a:r>
              <a:rPr lang="en-US" b="1" dirty="0"/>
              <a:t>Shading or partial shading</a:t>
            </a:r>
          </a:p>
          <a:p>
            <a:r>
              <a:rPr lang="en-US" b="1" dirty="0"/>
              <a:t>Duty cycle, resistance </a:t>
            </a:r>
            <a:r>
              <a:rPr lang="en-US" b="1" dirty="0" err="1"/>
              <a:t>change,voltage</a:t>
            </a:r>
            <a:r>
              <a:rPr lang="en-US" b="1" dirty="0"/>
              <a:t> / current </a:t>
            </a:r>
          </a:p>
          <a:p>
            <a:r>
              <a:rPr lang="en-US" b="1" dirty="0"/>
              <a:t>Controller : Optimization Algorithm method</a:t>
            </a:r>
          </a:p>
          <a:p>
            <a:r>
              <a:rPr lang="en-US" b="1" dirty="0"/>
              <a:t>To get output constant.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31</a:t>
            </a:fld>
            <a:endParaRPr lang="en-I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Maximum Power Point Techniques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Perturb &amp; Observe Algorithm (P&amp;O)</a:t>
            </a:r>
          </a:p>
          <a:p>
            <a:r>
              <a:rPr lang="en-US" dirty="0"/>
              <a:t> </a:t>
            </a:r>
            <a:r>
              <a:rPr lang="en-US" b="1" dirty="0"/>
              <a:t>Incremental Conductance Algorithm (INC)</a:t>
            </a:r>
          </a:p>
          <a:p>
            <a:r>
              <a:rPr lang="en-US" b="1" dirty="0"/>
              <a:t>Direct method</a:t>
            </a:r>
          </a:p>
          <a:p>
            <a:r>
              <a:rPr lang="en-US" b="1" dirty="0"/>
              <a:t>Constant voltage </a:t>
            </a:r>
          </a:p>
          <a:p>
            <a:r>
              <a:rPr lang="en-US" b="1" dirty="0"/>
              <a:t>Current sweep Method</a:t>
            </a:r>
          </a:p>
          <a:p>
            <a:r>
              <a:rPr lang="en-US" b="1" dirty="0"/>
              <a:t>Temperature method.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32</a:t>
            </a:fld>
            <a:endParaRPr lang="en-I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 metering concepts</a:t>
            </a:r>
            <a:br>
              <a:rPr lang="en-US" b="1" dirty="0"/>
            </a:br>
            <a:r>
              <a:rPr lang="en-IN" sz="2000" b="1" dirty="0"/>
              <a:t>on-site self-generation solar power systems.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The concept of net metering first emerged in United States in 1979 as a way to compensate customers for their investment.</a:t>
            </a:r>
          </a:p>
          <a:p>
            <a:r>
              <a:rPr lang="en-US" b="1" dirty="0"/>
              <a:t>Policy </a:t>
            </a:r>
          </a:p>
          <a:p>
            <a:r>
              <a:rPr lang="en-IN" b="1" dirty="0"/>
              <a:t>Surplus</a:t>
            </a:r>
          </a:p>
          <a:p>
            <a:r>
              <a:rPr lang="en-IN" b="1" dirty="0"/>
              <a:t>Grid</a:t>
            </a:r>
          </a:p>
          <a:p>
            <a:r>
              <a:rPr lang="en-IN" b="1" dirty="0"/>
              <a:t>bi-directional meter</a:t>
            </a:r>
          </a:p>
          <a:p>
            <a:r>
              <a:rPr lang="en-IN" b="1" dirty="0"/>
              <a:t>backup</a:t>
            </a:r>
          </a:p>
          <a:p>
            <a:r>
              <a:rPr lang="en-IN" b="1" dirty="0"/>
              <a:t>On grid system</a:t>
            </a:r>
          </a:p>
          <a:p>
            <a:r>
              <a:rPr lang="en-IN" b="1" dirty="0"/>
              <a:t>Off grid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33</a:t>
            </a:fld>
            <a:endParaRPr lang="en-I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How Net Metering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2024" y="2052638"/>
            <a:ext cx="10939975" cy="4805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35</a:t>
            </a:fld>
            <a:endParaRPr lang="en-IN"/>
          </a:p>
        </p:txBody>
      </p:sp>
      <p:sp>
        <p:nvSpPr>
          <p:cNvPr id="3074" name="AutoShape 2" descr="How grid net metering works for solar panel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9508" y="614596"/>
            <a:ext cx="9143999" cy="559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608299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4557" y="509666"/>
            <a:ext cx="9293901" cy="604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5693249"/>
          </a:xfrm>
        </p:spPr>
        <p:txBody>
          <a:bodyPr/>
          <a:lstStyle/>
          <a:p>
            <a:r>
              <a:rPr lang="en-US" dirty="0"/>
              <a:t>                    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498" y="404735"/>
            <a:ext cx="9451065" cy="5756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557" y="308472"/>
            <a:ext cx="11270255" cy="1553379"/>
          </a:xfrm>
        </p:spPr>
        <p:txBody>
          <a:bodyPr/>
          <a:lstStyle/>
          <a:p>
            <a:pPr algn="ctr"/>
            <a:r>
              <a:rPr lang="en-US" sz="4000" dirty="0"/>
              <a:t>UNIT-1</a:t>
            </a:r>
            <a:br>
              <a:rPr lang="en-US" sz="4000" dirty="0"/>
            </a:br>
            <a:r>
              <a:rPr lang="en-US" sz="3600" dirty="0"/>
              <a:t>SOLAR SYSTEM</a:t>
            </a:r>
            <a:br>
              <a:rPr lang="en-US" sz="4000" dirty="0"/>
            </a:br>
            <a:r>
              <a:rPr lang="en-US" sz="2400" dirty="0"/>
              <a:t>continue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225408"/>
            <a:ext cx="10266095" cy="402299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10. Solar Pond</a:t>
            </a:r>
          </a:p>
          <a:p>
            <a:pPr>
              <a:buNone/>
            </a:pPr>
            <a:r>
              <a:rPr lang="en-US" dirty="0"/>
              <a:t>11. Solar Water Heater/ Hot Water Supply System</a:t>
            </a:r>
          </a:p>
          <a:p>
            <a:pPr>
              <a:buNone/>
            </a:pPr>
            <a:r>
              <a:rPr lang="en-US" dirty="0"/>
              <a:t>12. Solar Distillation</a:t>
            </a:r>
          </a:p>
          <a:p>
            <a:pPr marL="457200" indent="-457200">
              <a:buNone/>
            </a:pPr>
            <a:r>
              <a:rPr lang="en-US" dirty="0"/>
              <a:t>13. Solar heating &amp; cooling of buildings </a:t>
            </a:r>
          </a:p>
          <a:p>
            <a:pPr marL="457200" indent="-457200">
              <a:buNone/>
            </a:pPr>
            <a:r>
              <a:rPr lang="en-US" dirty="0"/>
              <a:t>14. Solar Stills</a:t>
            </a:r>
          </a:p>
          <a:p>
            <a:pPr marL="457200" indent="-457200">
              <a:buNone/>
            </a:pPr>
            <a:r>
              <a:rPr lang="en-US" dirty="0"/>
              <a:t>15. Solar Cooker- thermal</a:t>
            </a:r>
          </a:p>
          <a:p>
            <a:pPr marL="457200" indent="-457200">
              <a:buNone/>
            </a:pPr>
            <a:r>
              <a:rPr lang="en-US" dirty="0"/>
              <a:t>16. Solar Cell</a:t>
            </a:r>
          </a:p>
          <a:p>
            <a:pPr marL="457200" indent="-457200">
              <a:buNone/>
            </a:pPr>
            <a:r>
              <a:rPr lang="en-US" dirty="0"/>
              <a:t>17. V-I Characteristics of a Photovoltaic Cell</a:t>
            </a:r>
          </a:p>
          <a:p>
            <a:pPr marL="457200" indent="-457200">
              <a:buNone/>
            </a:pPr>
            <a:r>
              <a:rPr lang="en-US" dirty="0"/>
              <a:t>18. Working Principle of Solar Cell</a:t>
            </a:r>
          </a:p>
          <a:p>
            <a:pPr marL="457200" indent="-457200">
              <a:buNone/>
            </a:pPr>
            <a:r>
              <a:rPr lang="en-US" dirty="0"/>
              <a:t>19. Maximum Power Point Techniques</a:t>
            </a:r>
          </a:p>
          <a:p>
            <a:pPr marL="457200" indent="-457200">
              <a:buNone/>
            </a:pPr>
            <a:r>
              <a:rPr lang="en-US" dirty="0"/>
              <a:t>20.  Net metering concepts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4</a:t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Learning Rationale (CLR)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Enrich the students on the basis of solar energy.</a:t>
            </a:r>
          </a:p>
          <a:p>
            <a:r>
              <a:rPr lang="en-IN" dirty="0"/>
              <a:t>Develop the knowledge in wind energy conversion system.</a:t>
            </a:r>
          </a:p>
          <a:p>
            <a:r>
              <a:rPr lang="en-IN" dirty="0"/>
              <a:t>Understand the energy generation by biomass.</a:t>
            </a:r>
          </a:p>
          <a:p>
            <a:r>
              <a:rPr lang="en-IN" dirty="0"/>
              <a:t>Gain knowledge in fuel cell and its types</a:t>
            </a:r>
          </a:p>
          <a:p>
            <a:r>
              <a:rPr lang="en-IN" dirty="0"/>
              <a:t>Apply the concepts of renewable energy in industrial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5</a:t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Learning Outcomes (CLO)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Obtain in depth knowledge on solar application.</a:t>
            </a:r>
          </a:p>
          <a:p>
            <a:r>
              <a:rPr lang="en-IN" dirty="0"/>
              <a:t>Explain the concepts of wind energy conversion systems and their control.</a:t>
            </a:r>
          </a:p>
          <a:p>
            <a:r>
              <a:rPr lang="en-IN" dirty="0"/>
              <a:t>Summarize the biomass knowledge and calculate the power conversion of biomass.</a:t>
            </a:r>
          </a:p>
          <a:p>
            <a:r>
              <a:rPr lang="en-IN" dirty="0"/>
              <a:t>Interpret the environmental impacts of ocean and tidal energy.</a:t>
            </a:r>
          </a:p>
          <a:p>
            <a:r>
              <a:rPr lang="en-IN" dirty="0"/>
              <a:t>Summarize the working principle of fuel cells and its types.</a:t>
            </a:r>
          </a:p>
          <a:p>
            <a:r>
              <a:rPr lang="en-IN" dirty="0"/>
              <a:t>Inter the knowledge about various types of renewable energy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903112"/>
          </a:xfrm>
        </p:spPr>
        <p:txBody>
          <a:bodyPr/>
          <a:lstStyle/>
          <a:p>
            <a:pPr algn="ctr"/>
            <a:r>
              <a:rPr lang="en-US" sz="4400" b="1" dirty="0"/>
              <a:t>Solar Radiation(Electromagnetic energy)</a:t>
            </a:r>
            <a:br>
              <a:rPr lang="en-US" sz="4400" b="1" dirty="0"/>
            </a:br>
            <a:br>
              <a:rPr lang="en-US" sz="4400" b="1" dirty="0"/>
            </a:br>
            <a:r>
              <a:rPr lang="en-US" sz="4400" b="1" dirty="0">
                <a:solidFill>
                  <a:srgbClr val="FF0000"/>
                </a:solidFill>
              </a:rPr>
              <a:t>LECTURE-1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369" y="329471"/>
            <a:ext cx="40100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1824" y="314793"/>
            <a:ext cx="4227383" cy="281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9096" y="284813"/>
            <a:ext cx="3043004" cy="2623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004" y="3265201"/>
            <a:ext cx="38766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01280" y="3276600"/>
            <a:ext cx="4887494" cy="3304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0DBF1-0F3A-44F7-92B7-830E47E494D5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656" y="314793"/>
            <a:ext cx="9908498" cy="610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3991</TotalTime>
  <Words>907</Words>
  <Application>Microsoft Office PowerPoint</Application>
  <PresentationFormat>Widescreen</PresentationFormat>
  <Paragraphs>151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</vt:lpstr>
      <vt:lpstr>Century Gothic</vt:lpstr>
      <vt:lpstr>Wingdings</vt:lpstr>
      <vt:lpstr>Wingdings 3</vt:lpstr>
      <vt:lpstr>Ion</vt:lpstr>
      <vt:lpstr>  Department of Electrical and Electronics Engineering</vt:lpstr>
      <vt:lpstr>UNIT-1 SOLAR SYSTEM</vt:lpstr>
      <vt:lpstr>UNIT-1 SOLAR SYSTEM continue</vt:lpstr>
      <vt:lpstr>UNIT-1 SOLAR SYSTEM continue</vt:lpstr>
      <vt:lpstr>Course Learning Rationale (CLR)</vt:lpstr>
      <vt:lpstr>Course Learning Outcomes (CLO)</vt:lpstr>
      <vt:lpstr>Solar Radiation(Electromagnetic energy)  LECTURE-1</vt:lpstr>
      <vt:lpstr>PowerPoint Presentation</vt:lpstr>
      <vt:lpstr>PowerPoint Presentation</vt:lpstr>
      <vt:lpstr>Solar Radiation(Electromagnetic energy) Lector-1 Direct Radiation Diffuse Radiation Reflected Radiation  </vt:lpstr>
      <vt:lpstr>Solar Constant</vt:lpstr>
      <vt:lpstr>                 Solar Angles/Sun Angles 1. Angle of Latitude     2. Inclination Angle  3. Solar Zenith Angle   4. Tilt Angle or Slope     5. Angle of Incidence 6. Surface Azimuth Angle  </vt:lpstr>
      <vt:lpstr>Solar Collectors Flat Plate Collector Concentrating Collector </vt:lpstr>
      <vt:lpstr>Concentrating Collector </vt:lpstr>
      <vt:lpstr>Parabolic Through Collector (PTR)</vt:lpstr>
      <vt:lpstr>Solar Air Heaters  Solar air heater with non-porous absorber  and Solar air heater with porous absorber.</vt:lpstr>
      <vt:lpstr>PowerPoint Presentation</vt:lpstr>
      <vt:lpstr>Solar Dryer Direct  indirect</vt:lpstr>
      <vt:lpstr>Solar Pond</vt:lpstr>
      <vt:lpstr>Solar Distillation</vt:lpstr>
      <vt:lpstr>Solar Stills</vt:lpstr>
      <vt:lpstr>Solar Cooker  life , time, Box cookers, Panel cookers and Reflectors cookers</vt:lpstr>
      <vt:lpstr>Functions: i. Plane mirror has a special feature to maximise the amount of light entering the solar cooker. ii. Glass sheet-traps infra-red radiations which produces green-house effect. iii. Black paint absorbs radiation Application 1. cooking of food 2. heating of water 3. Making jams &amp; jallies 4. Wax melting   5. Roasting coffee and peanuts </vt:lpstr>
      <vt:lpstr>PowerPoint Presentation</vt:lpstr>
      <vt:lpstr>Solar heating &amp; cooling of buildings</vt:lpstr>
      <vt:lpstr>Solar Cell/Photovoltaic cell working</vt:lpstr>
      <vt:lpstr>PowerPoint Presentation</vt:lpstr>
      <vt:lpstr>PowerPoint Presentation</vt:lpstr>
      <vt:lpstr>PowerPoint Presentation</vt:lpstr>
      <vt:lpstr>V-I Characteristics of a Photovoltaic Cell-</vt:lpstr>
      <vt:lpstr>Maximum Power Point Techniques   (Example-Car wash)</vt:lpstr>
      <vt:lpstr>Maximum Power Point Techniques </vt:lpstr>
      <vt:lpstr>Net metering concepts on-site self-generation solar power systems.</vt:lpstr>
      <vt:lpstr>How Net Metering Works</vt:lpstr>
      <vt:lpstr>PowerPoint Presentation</vt:lpstr>
      <vt:lpstr>PowerPoint Presentation</vt:lpstr>
      <vt:lpstr>       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Shaifali Rai</dc:creator>
  <cp:lastModifiedBy>Satendra Kushwaha</cp:lastModifiedBy>
  <cp:revision>215</cp:revision>
  <dcterms:created xsi:type="dcterms:W3CDTF">2023-06-01T13:31:14Z</dcterms:created>
  <dcterms:modified xsi:type="dcterms:W3CDTF">2023-08-10T05:27:39Z</dcterms:modified>
</cp:coreProperties>
</file>